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ato" panose="020F0502020204030203" pitchFamily="34" charset="0"/>
      <p:regular r:id="rId11"/>
      <p:bold r:id="rId12"/>
    </p:embeddedFont>
    <p:embeddedFont>
      <p:font typeface="Lato Bold" panose="020F0502020204030203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29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Warehousing and Analytics: AWS vs. Snowflake vs. Databricks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Cloud-based data solutions are evolving rapidly. Each platform offers unique advantages for data engineers and decision-makers.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We'll explore pricing models, scalability features, and data handling capabilities across three major platforms.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270040" y="6130528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 Overview: AWS EMR + Redshift + S3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AWS EMR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big data workloads using Hadoop/Spark frameworks. Handles ETL operations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Amazon Redshift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Fully managed data warehouse optimized for analytics. Column-based storage enhances query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Amazon S3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virtually unlimited object storage. Serves as a central data lake repository.</a:t>
            </a:r>
            <a:endParaRPr lang="en-US" sz="1750" dirty="0"/>
          </a:p>
        </p:txBody>
      </p:sp>
      <p:sp>
        <p:nvSpPr>
          <p:cNvPr id="13" name="Flowchart: Card 12">
            <a:extLst>
              <a:ext uri="{FF2B5EF4-FFF2-40B4-BE49-F238E27FC236}">
                <a16:creationId xmlns:a16="http://schemas.microsoft.com/office/drawing/2014/main" id="{6FCE5AB0-F7A5-C477-AE1B-9A6C05F74654}"/>
              </a:ext>
            </a:extLst>
          </p:cNvPr>
          <p:cNvSpPr/>
          <p:nvPr/>
        </p:nvSpPr>
        <p:spPr>
          <a:xfrm>
            <a:off x="5493958" y="7761064"/>
            <a:ext cx="9144000" cy="453422"/>
          </a:xfrm>
          <a:prstGeom prst="flowChartPunchedCar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A417CB53-7AD5-A5E7-B6DD-C6F4AF9D2B27}"/>
              </a:ext>
            </a:extLst>
          </p:cNvPr>
          <p:cNvSpPr/>
          <p:nvPr/>
        </p:nvSpPr>
        <p:spPr>
          <a:xfrm>
            <a:off x="12802060" y="7819432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752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 Overview: Snowflake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202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Multi-cluster shared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366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 data sharing across regions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Storage layer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533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Optimized columnar storage format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Compute layer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2811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Virtual warehouses for independent scaling</a:t>
            </a:r>
            <a:endParaRPr lang="en-US" sz="1750" dirty="0"/>
          </a:p>
        </p:txBody>
      </p:sp>
      <p:sp>
        <p:nvSpPr>
          <p:cNvPr id="17" name="Flowchart: Card 16">
            <a:extLst>
              <a:ext uri="{FF2B5EF4-FFF2-40B4-BE49-F238E27FC236}">
                <a16:creationId xmlns:a16="http://schemas.microsoft.com/office/drawing/2014/main" id="{7F0E5949-5663-890F-5D19-0D13FB2ABC7C}"/>
              </a:ext>
            </a:extLst>
          </p:cNvPr>
          <p:cNvSpPr/>
          <p:nvPr/>
        </p:nvSpPr>
        <p:spPr>
          <a:xfrm>
            <a:off x="0" y="7761064"/>
            <a:ext cx="14637958" cy="453422"/>
          </a:xfrm>
          <a:prstGeom prst="flowChartPunchedCar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45BEB4B-DA93-5F52-472E-EA4812159936}"/>
              </a:ext>
            </a:extLst>
          </p:cNvPr>
          <p:cNvSpPr/>
          <p:nvPr/>
        </p:nvSpPr>
        <p:spPr>
          <a:xfrm>
            <a:off x="12802060" y="7789357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 Overview: Databricks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11729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Apache Spark foundation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Unified analytics engine for large-scale data processing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Delta Lake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ACID transactions and versioning on data lakes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304061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Collaborative notebooks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Python, R, SQL, and Scala support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MLflow integration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machine learning lifecycle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Pricing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Platform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Model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Typical Costs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154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5883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Pay-as-you-go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$5/hour EMR, $0.023/GB S3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Snowflake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Credit-based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$2-$12/credit by edition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Databricks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147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DBU-based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$0.40-$3.00/DBU by instance</a:t>
            </a:r>
            <a:endParaRPr lang="en-US" sz="1750" dirty="0"/>
          </a:p>
        </p:txBody>
      </p:sp>
      <p:sp>
        <p:nvSpPr>
          <p:cNvPr id="21" name="Flowchart: Card 20">
            <a:extLst>
              <a:ext uri="{FF2B5EF4-FFF2-40B4-BE49-F238E27FC236}">
                <a16:creationId xmlns:a16="http://schemas.microsoft.com/office/drawing/2014/main" id="{FEC2A5B4-AE54-D3DE-7BAE-5C6F1993E171}"/>
              </a:ext>
            </a:extLst>
          </p:cNvPr>
          <p:cNvSpPr/>
          <p:nvPr/>
        </p:nvSpPr>
        <p:spPr>
          <a:xfrm>
            <a:off x="5493958" y="7761064"/>
            <a:ext cx="9144000" cy="453422"/>
          </a:xfrm>
          <a:prstGeom prst="flowChartPunchedCar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E9001F7B-15E0-B68F-014A-448BD1BE571F}"/>
              </a:ext>
            </a:extLst>
          </p:cNvPr>
          <p:cNvSpPr/>
          <p:nvPr/>
        </p:nvSpPr>
        <p:spPr>
          <a:xfrm>
            <a:off x="12839845" y="7761064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Scalability and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100+ PB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Snowflake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 virtual warehouse scaling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EB+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Databricks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Auto-scaling Spark clusters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PB+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EMR and Redshift scaling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069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Volume and Type Handling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Structured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platforms excel at traditional table formats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Semi-structured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Snowflake and Databricks offer native JSON support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Unstructured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S3 stores any format; processing varies by platform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Streaming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Databricks offers best real-time capabilities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sp>
        <p:nvSpPr>
          <p:cNvPr id="23" name="Flowchart: Card 22">
            <a:extLst>
              <a:ext uri="{FF2B5EF4-FFF2-40B4-BE49-F238E27FC236}">
                <a16:creationId xmlns:a16="http://schemas.microsoft.com/office/drawing/2014/main" id="{FA9E55E7-29B5-D708-2C6F-4102103E5836}"/>
              </a:ext>
            </a:extLst>
          </p:cNvPr>
          <p:cNvSpPr/>
          <p:nvPr/>
        </p:nvSpPr>
        <p:spPr>
          <a:xfrm>
            <a:off x="0" y="7761064"/>
            <a:ext cx="14637958" cy="453422"/>
          </a:xfrm>
          <a:prstGeom prst="flowChartPunchedCar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FAB25DA6-DEC6-4445-BCA3-387968A65D38}"/>
              </a:ext>
            </a:extLst>
          </p:cNvPr>
          <p:cNvSpPr/>
          <p:nvPr/>
        </p:nvSpPr>
        <p:spPr>
          <a:xfrm>
            <a:off x="12870073" y="7817651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7017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Choosing the Right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Choose AWS when: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You're already invested in AWS ecosystem. Cost control is critical for predictable workloads.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3153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Choose Snowflake when: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need immediate scalability. Data sharing across organizations is important. Supports Spark, Notebooks, Scheduling and ML.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3218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Choose Databricks when: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analytics and ML are priorities. Your team has Spark expertise.</a:t>
            </a:r>
            <a:endParaRPr lang="en-US" sz="1750" dirty="0"/>
          </a:p>
        </p:txBody>
      </p:sp>
      <p:sp>
        <p:nvSpPr>
          <p:cNvPr id="16" name="Flowchart: Card 15">
            <a:extLst>
              <a:ext uri="{FF2B5EF4-FFF2-40B4-BE49-F238E27FC236}">
                <a16:creationId xmlns:a16="http://schemas.microsoft.com/office/drawing/2014/main" id="{02CE300F-02D6-834F-305B-D703EC4949F4}"/>
              </a:ext>
            </a:extLst>
          </p:cNvPr>
          <p:cNvSpPr/>
          <p:nvPr/>
        </p:nvSpPr>
        <p:spPr>
          <a:xfrm>
            <a:off x="7558" y="7761064"/>
            <a:ext cx="14630400" cy="453422"/>
          </a:xfrm>
          <a:prstGeom prst="flowChartPunchedCar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6865368-B0A4-59B6-25B1-5EBD703E9F8E}"/>
              </a:ext>
            </a:extLst>
          </p:cNvPr>
          <p:cNvSpPr/>
          <p:nvPr/>
        </p:nvSpPr>
        <p:spPr>
          <a:xfrm>
            <a:off x="12802060" y="7789357"/>
            <a:ext cx="21806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Vinod Samala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358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Family Bhattaram</cp:lastModifiedBy>
  <cp:revision>5</cp:revision>
  <dcterms:created xsi:type="dcterms:W3CDTF">2025-04-30T16:44:19Z</dcterms:created>
  <dcterms:modified xsi:type="dcterms:W3CDTF">2025-04-30T16:52:19Z</dcterms:modified>
</cp:coreProperties>
</file>